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334" r:id="rId3"/>
    <p:sldId id="337" r:id="rId4"/>
    <p:sldId id="338" r:id="rId5"/>
    <p:sldId id="339" r:id="rId6"/>
    <p:sldId id="333" r:id="rId7"/>
    <p:sldId id="335" r:id="rId8"/>
    <p:sldId id="336" r:id="rId9"/>
    <p:sldId id="262" r:id="rId10"/>
  </p:sldIdLst>
  <p:sldSz cx="12192000" cy="6858000"/>
  <p:notesSz cx="6858000" cy="9144000"/>
  <p:custDataLst>
    <p:tags r:id="rId12"/>
  </p:custDataLst>
  <p:defaultTextStyle>
    <a:lvl1pPr marL="0" lvl="0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1pPr>
    <a:lvl2pPr marL="457200" lvl="1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2pPr>
    <a:lvl3pPr marL="914400" lvl="2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3pPr>
    <a:lvl4pPr marL="1371600" lvl="3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4pPr>
    <a:lvl5pPr marL="1828800" lvl="4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5pPr>
    <a:lvl6pPr marL="2286000" lvl="5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6pPr>
    <a:lvl7pPr marL="2743200" lvl="6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7pPr>
    <a:lvl8pPr marL="3200400" lvl="7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8pPr>
    <a:lvl9pPr marL="3657600" lvl="8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x j" initials="z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FFDBDB"/>
    <a:srgbClr val="FBFDF8"/>
    <a:srgbClr val="E8F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386" autoAdjust="0"/>
    <p:restoredTop sz="94660"/>
  </p:normalViewPr>
  <p:slideViewPr>
    <p:cSldViewPr>
      <p:cViewPr>
        <p:scale>
          <a:sx n="173" d="100"/>
          <a:sy n="173" d="100"/>
        </p:scale>
        <p:origin x="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104859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13B20-8BB8-B74B-ADB5-DA5707988F1E}" type="datetimeFigureOut">
              <a:rPr lang="zh-CN" altLang="en-US"/>
              <a:t>2024/2/2</a:t>
            </a:fld>
            <a:endParaRPr kumimoji="1" lang="zh-CN" altLang="en-US"/>
          </a:p>
        </p:txBody>
      </p:sp>
      <p:sp>
        <p:nvSpPr>
          <p:cNvPr id="104859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59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104860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104860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674F-E567-AA4B-8C16-788D7CE21C4F}" type="slidenum">
              <a:rPr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备注占位符 10485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1"/>
          <p:cNvPicPr>
            <a:picLocks noChangeAspect="1"/>
          </p:cNvPicPr>
          <p:nvPr/>
        </p:nvPicPr>
        <p:blipFill rotWithShape="1">
          <a:blip r:embed="rId2"/>
          <a:srcRect r="2593" b="1375"/>
          <a:stretch>
            <a:fillRect/>
          </a:stretch>
        </p:blipFill>
        <p:spPr>
          <a:xfrm>
            <a:off x="5" y="1"/>
            <a:ext cx="12191996" cy="6858000"/>
          </a:xfrm>
          <a:prstGeom prst="rect">
            <a:avLst/>
          </a:prstGeom>
        </p:spPr>
      </p:pic>
      <p:sp>
        <p:nvSpPr>
          <p:cNvPr id="1048591" name="矩形 16"/>
          <p:cNvSpPr/>
          <p:nvPr/>
        </p:nvSpPr>
        <p:spPr>
          <a:xfrm>
            <a:off x="4" y="2235199"/>
            <a:ext cx="8302166" cy="1571190"/>
          </a:xfrm>
          <a:prstGeom prst="rect">
            <a:avLst/>
          </a:prstGeom>
          <a:solidFill>
            <a:srgbClr val="632E62">
              <a:alpha val="89804"/>
            </a:srgbClr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sz="1800" b="0" i="0" u="none" strike="noStrike" kern="1200" spc="0" baseline="0">
              <a:solidFill>
                <a:srgbClr val="FFFFFF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048592" name="副标题 2"/>
          <p:cNvSpPr>
            <a:spLocks noGrp="1"/>
          </p:cNvSpPr>
          <p:nvPr>
            <p:ph type="subTitle" idx="1"/>
          </p:nvPr>
        </p:nvSpPr>
        <p:spPr>
          <a:xfrm>
            <a:off x="846670" y="4986867"/>
            <a:ext cx="5757334" cy="1364266"/>
          </a:xfrm>
        </p:spPr>
        <p:txBody>
          <a:bodyPr>
            <a:normAutofit/>
          </a:bodyPr>
          <a:lstStyle>
            <a:lvl1pPr marL="0" lvl="0" indent="0" algn="l">
              <a:buNone/>
              <a:defRPr lang="zh-CN" sz="2400" kern="1200">
                <a:solidFill>
                  <a:schemeClr val="tx1"/>
                </a:solidFill>
                <a:latin typeface="Calibri" panose="020F0502020204030204"/>
                <a:ea typeface="楷体" panose="02010609060101010101" charset="-122"/>
              </a:defRPr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rPr lang="zh-CN"/>
              <a:t>单击此处编辑母版副标题样式</a:t>
            </a:r>
          </a:p>
        </p:txBody>
      </p:sp>
      <p:pic>
        <p:nvPicPr>
          <p:cNvPr id="2097156" name="Picture 5"/>
          <p:cNvPicPr>
            <a:picLocks noChangeAspect="1"/>
          </p:cNvPicPr>
          <p:nvPr/>
        </p:nvPicPr>
        <p:blipFill rotWithShape="1">
          <a:blip r:embed="rId3"/>
          <a:srcRect l="6961" t="35708" b="36372"/>
          <a:stretch>
            <a:fillRect/>
          </a:stretch>
        </p:blipFill>
        <p:spPr>
          <a:xfrm>
            <a:off x="174170" y="309796"/>
            <a:ext cx="5821347" cy="1204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3" name="标题 1"/>
          <p:cNvSpPr>
            <a:spLocks noGrp="1"/>
          </p:cNvSpPr>
          <p:nvPr>
            <p:ph type="ctrTitle"/>
          </p:nvPr>
        </p:nvSpPr>
        <p:spPr>
          <a:xfrm>
            <a:off x="595085" y="2336800"/>
            <a:ext cx="7707085" cy="1365198"/>
          </a:xfrm>
        </p:spPr>
        <p:txBody>
          <a:bodyPr anchor="ctr">
            <a:normAutofit/>
          </a:bodyPr>
          <a:lstStyle>
            <a:lvl1pPr lvl="0" algn="l">
              <a:defRPr lang="zh-CN" sz="4800" b="1" kern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/>
          </p:cNvPicPr>
          <p:nvPr/>
        </p:nvPicPr>
        <p:blipFill rotWithShape="1">
          <a:blip r:embed="rId2"/>
          <a:srcRect l="4479" t="45070" r="4189" b="45659"/>
          <a:stretch>
            <a:fillRect/>
          </a:stretch>
        </p:blipFill>
        <p:spPr>
          <a:xfrm>
            <a:off x="0" y="1"/>
            <a:ext cx="12179299" cy="927100"/>
          </a:xfrm>
          <a:prstGeom prst="rect">
            <a:avLst/>
          </a:prstGeom>
        </p:spPr>
      </p:pic>
      <p:sp>
        <p:nvSpPr>
          <p:cNvPr id="1048578" name="Content Placeholder 2"/>
          <p:cNvSpPr>
            <a:spLocks noGrp="1"/>
          </p:cNvSpPr>
          <p:nvPr>
            <p:ph idx="1"/>
          </p:nvPr>
        </p:nvSpPr>
        <p:spPr>
          <a:xfrm>
            <a:off x="724328" y="1320803"/>
            <a:ext cx="10720469" cy="4930769"/>
          </a:xfrm>
        </p:spPr>
        <p:txBody>
          <a:bodyPr>
            <a:normAutofit/>
          </a:bodyPr>
          <a:lstStyle>
            <a:lvl1pPr marL="342900" lvl="0" indent="-3429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lvl="1" indent="-28575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1048579" name="矩形 16"/>
          <p:cNvSpPr/>
          <p:nvPr/>
        </p:nvSpPr>
        <p:spPr>
          <a:xfrm>
            <a:off x="0" y="932"/>
            <a:ext cx="12192000" cy="949360"/>
          </a:xfrm>
          <a:prstGeom prst="rect">
            <a:avLst/>
          </a:prstGeom>
          <a:solidFill>
            <a:srgbClr val="632E62">
              <a:alpha val="89804"/>
            </a:srgbClr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sz="1800" b="0" i="0" u="none" strike="noStrike" kern="1200" spc="0" baseline="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2097153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320" y="84549"/>
            <a:ext cx="3432584" cy="770458"/>
          </a:xfrm>
          <a:prstGeom prst="rect">
            <a:avLst/>
          </a:prstGeom>
        </p:spPr>
      </p:pic>
      <p:sp>
        <p:nvSpPr>
          <p:cNvPr id="1048580" name="Title 1"/>
          <p:cNvSpPr>
            <a:spLocks noGrp="1"/>
          </p:cNvSpPr>
          <p:nvPr>
            <p:ph type="title"/>
          </p:nvPr>
        </p:nvSpPr>
        <p:spPr>
          <a:xfrm>
            <a:off x="724328" y="51841"/>
            <a:ext cx="7884064" cy="835874"/>
          </a:xfrm>
        </p:spPr>
        <p:txBody>
          <a:bodyPr anchor="ctr">
            <a:normAutofit/>
          </a:bodyPr>
          <a:lstStyle>
            <a:lvl1pPr lvl="0"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TW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400" dirty="0">
                <a:latin typeface="Calibri" panose="020F0502020204030204"/>
              </a:rPr>
              <a:t>CSC1004 Tutorial 2</a:t>
            </a:r>
            <a:br>
              <a:rPr lang="en-US" altLang="zh-CN" sz="3600" dirty="0">
                <a:latin typeface="Calibri" panose="020F0502020204030204"/>
              </a:rPr>
            </a:br>
            <a:r>
              <a:rPr lang="en-US" altLang="zh-CN" sz="2400" dirty="0">
                <a:latin typeface="Calibri" panose="020F0502020204030204"/>
              </a:rPr>
              <a:t>Zhihan Ning</a:t>
            </a:r>
            <a:endParaRPr lang="zh-CN" sz="3600" dirty="0"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Framework of Project #1</a:t>
            </a:r>
            <a:endParaRPr lang="zh-CN" sz="40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2412921-588C-7E25-AFA0-6D1F60072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21" y="1281638"/>
            <a:ext cx="10804879" cy="54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7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AFD7871-9A05-48F1-04E9-E2BB71813CCF}"/>
              </a:ext>
            </a:extLst>
          </p:cNvPr>
          <p:cNvSpPr/>
          <p:nvPr/>
        </p:nvSpPr>
        <p:spPr>
          <a:xfrm>
            <a:off x="4872631" y="1052736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53389-35FA-BD6D-307A-B25AD1926E07}"/>
              </a:ext>
            </a:extLst>
          </p:cNvPr>
          <p:cNvSpPr txBox="1"/>
          <p:nvPr/>
        </p:nvSpPr>
        <p:spPr>
          <a:xfrm>
            <a:off x="5154035" y="1212721"/>
            <a:ext cx="159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2000" dirty="0"/>
              <a:t>Class</a:t>
            </a:r>
            <a:r>
              <a:rPr lang="zh-CN" altLang="en-US" sz="2000" dirty="0"/>
              <a:t> </a:t>
            </a:r>
            <a:r>
              <a:rPr lang="en-CN" sz="2000" dirty="0"/>
              <a:t>Client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835D416-5BA7-F189-4EAC-C002C01E4FB8}"/>
              </a:ext>
            </a:extLst>
          </p:cNvPr>
          <p:cNvSpPr/>
          <p:nvPr/>
        </p:nvSpPr>
        <p:spPr>
          <a:xfrm>
            <a:off x="8616575" y="2884294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FE5F95-DAFA-E650-2DF8-E6532BBA2C41}"/>
              </a:ext>
            </a:extLst>
          </p:cNvPr>
          <p:cNvSpPr txBox="1"/>
          <p:nvPr/>
        </p:nvSpPr>
        <p:spPr>
          <a:xfrm>
            <a:off x="8716555" y="3093949"/>
            <a:ext cx="196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effectLst/>
              </a:rPr>
              <a:t>listenForMessage</a:t>
            </a:r>
            <a:r>
              <a:rPr lang="en-US" dirty="0">
                <a:solidFill>
                  <a:srgbClr val="0070C0"/>
                </a:solidFill>
                <a:effectLst/>
              </a:rPr>
              <a:t>()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04D1C94-36C6-A11F-05DD-89952EA7A710}"/>
              </a:ext>
            </a:extLst>
          </p:cNvPr>
          <p:cNvSpPr/>
          <p:nvPr/>
        </p:nvSpPr>
        <p:spPr>
          <a:xfrm>
            <a:off x="4869317" y="4715852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8DC1A-2BCA-69A8-94D1-1B42C3771B93}"/>
              </a:ext>
            </a:extLst>
          </p:cNvPr>
          <p:cNvSpPr txBox="1"/>
          <p:nvPr/>
        </p:nvSpPr>
        <p:spPr>
          <a:xfrm>
            <a:off x="5220070" y="4891226"/>
            <a:ext cx="159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effectLst/>
              </a:rPr>
              <a:t>sendMessage</a:t>
            </a:r>
            <a:r>
              <a:rPr lang="en-US" dirty="0">
                <a:solidFill>
                  <a:srgbClr val="0070C0"/>
                </a:solidFill>
                <a:effectLst/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39C8CE-A594-7DF5-8C26-8C9BB025A02C}"/>
              </a:ext>
            </a:extLst>
          </p:cNvPr>
          <p:cNvSpPr txBox="1"/>
          <p:nvPr/>
        </p:nvSpPr>
        <p:spPr>
          <a:xfrm>
            <a:off x="8400256" y="3814029"/>
            <a:ext cx="2971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Create a new thread.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Listen for the message send from the sever.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6F385-EEF9-A012-7857-C76F3B99BB6C}"/>
              </a:ext>
            </a:extLst>
          </p:cNvPr>
          <p:cNvSpPr txBox="1"/>
          <p:nvPr/>
        </p:nvSpPr>
        <p:spPr>
          <a:xfrm>
            <a:off x="744423" y="4653136"/>
            <a:ext cx="3874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Send username to the sever.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Create a while loop until the socket connection ends.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effectLst/>
            </a:endParaRPr>
          </a:p>
          <a:p>
            <a:r>
              <a:rPr lang="en-US" dirty="0">
                <a:solidFill>
                  <a:srgbClr val="0070C0"/>
                </a:solidFill>
              </a:rPr>
              <a:t>Inside the while loop</a:t>
            </a:r>
            <a:endParaRPr lang="en-US" dirty="0">
              <a:solidFill>
                <a:srgbClr val="0070C0"/>
              </a:solidFill>
              <a:effectLst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dirty="0"/>
              <a:t>R</a:t>
            </a:r>
            <a:r>
              <a:rPr lang="en-US" dirty="0">
                <a:effectLst/>
              </a:rPr>
              <a:t>ead the msg from keyboard and send it to sever.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383269-146C-27AA-6A86-4D3C96BA6F4F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5952751" y="1772816"/>
            <a:ext cx="3743944" cy="1111478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48D49D-E56C-E1B2-2398-BF80F7B423F0}"/>
              </a:ext>
            </a:extLst>
          </p:cNvPr>
          <p:cNvCxnSpPr>
            <a:cxnSpLocks/>
            <a:stCxn id="18" idx="2"/>
            <a:endCxn id="9" idx="0"/>
          </p:cNvCxnSpPr>
          <p:nvPr/>
        </p:nvCxnSpPr>
        <p:spPr>
          <a:xfrm>
            <a:off x="5949437" y="3604374"/>
            <a:ext cx="0" cy="11114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AC5D8FD-451E-87FD-371B-6C530C77DA0B}"/>
              </a:ext>
            </a:extLst>
          </p:cNvPr>
          <p:cNvSpPr/>
          <p:nvPr/>
        </p:nvSpPr>
        <p:spPr>
          <a:xfrm>
            <a:off x="4869317" y="2884294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B28349-AC48-C445-0EDB-EE157B42C948}"/>
              </a:ext>
            </a:extLst>
          </p:cNvPr>
          <p:cNvSpPr txBox="1"/>
          <p:nvPr/>
        </p:nvSpPr>
        <p:spPr>
          <a:xfrm>
            <a:off x="5189838" y="3059668"/>
            <a:ext cx="151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Constructors()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BAB8B99-2871-2438-FFB4-EDFEEB569451}"/>
              </a:ext>
            </a:extLst>
          </p:cNvPr>
          <p:cNvCxnSpPr>
            <a:cxnSpLocks/>
            <a:stCxn id="4" idx="2"/>
            <a:endCxn id="18" idx="0"/>
          </p:cNvCxnSpPr>
          <p:nvPr/>
        </p:nvCxnSpPr>
        <p:spPr>
          <a:xfrm flipH="1">
            <a:off x="5949437" y="1772816"/>
            <a:ext cx="3314" cy="11114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DFA72E1-CC49-395B-EA2C-B411F9CB0AD2}"/>
              </a:ext>
            </a:extLst>
          </p:cNvPr>
          <p:cNvSpPr txBox="1"/>
          <p:nvPr/>
        </p:nvSpPr>
        <p:spPr>
          <a:xfrm>
            <a:off x="1647186" y="2678450"/>
            <a:ext cx="2971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Set up the Socket.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Initialize the reader and the writer.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Record the username.</a:t>
            </a:r>
          </a:p>
        </p:txBody>
      </p: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FF48F94F-1F8A-221E-8CDA-1D4AF31DD8CE}"/>
              </a:ext>
            </a:extLst>
          </p:cNvPr>
          <p:cNvCxnSpPr>
            <a:stCxn id="9" idx="1"/>
            <a:endCxn id="9" idx="3"/>
          </p:cNvCxnSpPr>
          <p:nvPr/>
        </p:nvCxnSpPr>
        <p:spPr>
          <a:xfrm rot="10800000" flipH="1">
            <a:off x="4869317" y="5075892"/>
            <a:ext cx="2160240" cy="12700"/>
          </a:xfrm>
          <a:prstGeom prst="curvedConnector5">
            <a:avLst>
              <a:gd name="adj1" fmla="val -10582"/>
              <a:gd name="adj2" fmla="val -9102976"/>
              <a:gd name="adj3" fmla="val 1105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2930CBA-CE0A-FB19-B0F9-F3464FCEC665}"/>
              </a:ext>
            </a:extLst>
          </p:cNvPr>
          <p:cNvSpPr txBox="1"/>
          <p:nvPr/>
        </p:nvSpPr>
        <p:spPr>
          <a:xfrm>
            <a:off x="4474994" y="2182504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Main Process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A22F2A-7A43-3B09-BD18-F14D9A6E2610}"/>
              </a:ext>
            </a:extLst>
          </p:cNvPr>
          <p:cNvSpPr txBox="1"/>
          <p:nvPr/>
        </p:nvSpPr>
        <p:spPr>
          <a:xfrm>
            <a:off x="8296406" y="1979548"/>
            <a:ext cx="1263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Sub-Thread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40" name="标题 4">
            <a:extLst>
              <a:ext uri="{FF2B5EF4-FFF2-40B4-BE49-F238E27FC236}">
                <a16:creationId xmlns:a16="http://schemas.microsoft.com/office/drawing/2014/main" id="{0A7DF2CC-446C-6A40-0CB6-0CE82216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28" y="51841"/>
            <a:ext cx="7884064" cy="83587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Structure of Project: Client</a:t>
            </a:r>
            <a:endParaRPr lang="zh-CN" sz="4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61746D-2F66-3AFE-2E80-0FD72A7D1197}"/>
              </a:ext>
            </a:extLst>
          </p:cNvPr>
          <p:cNvSpPr txBox="1"/>
          <p:nvPr/>
        </p:nvSpPr>
        <p:spPr>
          <a:xfrm>
            <a:off x="4767837" y="5473704"/>
            <a:ext cx="2363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N" dirty="0"/>
              <a:t>while(socket.</a:t>
            </a:r>
          </a:p>
          <a:p>
            <a:pPr algn="ctr"/>
            <a:r>
              <a:rPr lang="en-CN" dirty="0"/>
              <a:t>isConnected())</a:t>
            </a:r>
          </a:p>
        </p:txBody>
      </p:sp>
    </p:spTree>
    <p:extLst>
      <p:ext uri="{BB962C8B-B14F-4D97-AF65-F5344CB8AC3E}">
        <p14:creationId xmlns:p14="http://schemas.microsoft.com/office/powerpoint/2010/main" val="196948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AFD7871-9A05-48F1-04E9-E2BB71813CCF}"/>
              </a:ext>
            </a:extLst>
          </p:cNvPr>
          <p:cNvSpPr/>
          <p:nvPr/>
        </p:nvSpPr>
        <p:spPr>
          <a:xfrm>
            <a:off x="4871864" y="1700808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53389-35FA-BD6D-307A-B25AD1926E07}"/>
              </a:ext>
            </a:extLst>
          </p:cNvPr>
          <p:cNvSpPr txBox="1"/>
          <p:nvPr/>
        </p:nvSpPr>
        <p:spPr>
          <a:xfrm>
            <a:off x="5153268" y="1860793"/>
            <a:ext cx="159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2000" dirty="0"/>
              <a:t>Class</a:t>
            </a:r>
            <a:r>
              <a:rPr lang="zh-CN" altLang="en-US" sz="2000" dirty="0"/>
              <a:t> </a:t>
            </a:r>
            <a:r>
              <a:rPr lang="en-CN" sz="2000" dirty="0"/>
              <a:t>Server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835D416-5BA7-F189-4EAC-C002C01E4FB8}"/>
              </a:ext>
            </a:extLst>
          </p:cNvPr>
          <p:cNvSpPr/>
          <p:nvPr/>
        </p:nvSpPr>
        <p:spPr>
          <a:xfrm>
            <a:off x="4871864" y="3068960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FE5F95-DAFA-E650-2DF8-E6532BBA2C41}"/>
              </a:ext>
            </a:extLst>
          </p:cNvPr>
          <p:cNvSpPr txBox="1"/>
          <p:nvPr/>
        </p:nvSpPr>
        <p:spPr>
          <a:xfrm>
            <a:off x="5274106" y="3228945"/>
            <a:ext cx="135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effectLst/>
              </a:rPr>
              <a:t>startServer</a:t>
            </a:r>
            <a:r>
              <a:rPr lang="en-US" dirty="0">
                <a:solidFill>
                  <a:srgbClr val="0070C0"/>
                </a:solidFill>
                <a:effectLst/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39C8CE-A594-7DF5-8C26-8C9BB025A02C}"/>
              </a:ext>
            </a:extLst>
          </p:cNvPr>
          <p:cNvSpPr txBox="1"/>
          <p:nvPr/>
        </p:nvSpPr>
        <p:spPr>
          <a:xfrm>
            <a:off x="309952" y="1700808"/>
            <a:ext cx="37510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Set up the </a:t>
            </a:r>
            <a:r>
              <a:rPr lang="en-US" dirty="0" err="1">
                <a:effectLst/>
              </a:rPr>
              <a:t>ServerSocket</a:t>
            </a:r>
            <a:r>
              <a:rPr lang="en-US" dirty="0">
                <a:effectLst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Create </a:t>
            </a:r>
            <a:r>
              <a:rPr lang="en-US" dirty="0">
                <a:solidFill>
                  <a:srgbClr val="0070C0"/>
                </a:solidFill>
              </a:rPr>
              <a:t>a while loop </a:t>
            </a:r>
            <a:r>
              <a:rPr lang="en-US" dirty="0"/>
              <a:t>to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/>
              <a:t>Accept new connection requestion from client. 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/>
              <a:t>Construct a </a:t>
            </a:r>
            <a:r>
              <a:rPr lang="en-US" dirty="0" err="1"/>
              <a:t>ClientHandler</a:t>
            </a:r>
            <a:r>
              <a:rPr lang="en-US" dirty="0"/>
              <a:t> for each connected client. 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>
                <a:effectLst/>
              </a:rPr>
              <a:t>Put the </a:t>
            </a:r>
            <a:r>
              <a:rPr lang="en-US" dirty="0" err="1"/>
              <a:t>ClientHandler</a:t>
            </a:r>
            <a:r>
              <a:rPr lang="en-US" dirty="0"/>
              <a:t> into a thread and start the thread</a:t>
            </a:r>
            <a:r>
              <a:rPr lang="en-US" dirty="0">
                <a:effectLst/>
              </a:rPr>
              <a:t>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383269-146C-27AA-6A86-4D3C96BA6F4F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5951984" y="2420888"/>
            <a:ext cx="0" cy="648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0A192F-7DE6-BF06-52A0-9391D38730E6}"/>
              </a:ext>
            </a:extLst>
          </p:cNvPr>
          <p:cNvSpPr/>
          <p:nvPr/>
        </p:nvSpPr>
        <p:spPr>
          <a:xfrm>
            <a:off x="1940430" y="5301208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50465B-5C5C-3B7D-757A-3F33E6253BC4}"/>
              </a:ext>
            </a:extLst>
          </p:cNvPr>
          <p:cNvSpPr txBox="1"/>
          <p:nvPr/>
        </p:nvSpPr>
        <p:spPr>
          <a:xfrm>
            <a:off x="7248128" y="310583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9B7C6"/>
                </a:solidFill>
                <a:effectLst/>
              </a:rPr>
              <a:t>Socket socket = </a:t>
            </a:r>
          </a:p>
          <a:p>
            <a:r>
              <a:rPr lang="en-US" dirty="0" err="1">
                <a:solidFill>
                  <a:srgbClr val="9876AA"/>
                </a:solidFill>
                <a:effectLst/>
              </a:rPr>
              <a:t>serverSocket</a:t>
            </a:r>
            <a:r>
              <a:rPr lang="en-US" dirty="0" err="1">
                <a:solidFill>
                  <a:srgbClr val="A9B7C6"/>
                </a:solidFill>
                <a:effectLst/>
              </a:rPr>
              <a:t>.accept</a:t>
            </a:r>
            <a:r>
              <a:rPr lang="en-US" dirty="0">
                <a:solidFill>
                  <a:srgbClr val="A9B7C6"/>
                </a:solidFill>
                <a:effectLst/>
              </a:rPr>
              <a:t>()</a:t>
            </a:r>
            <a:r>
              <a:rPr lang="en-US" dirty="0">
                <a:solidFill>
                  <a:srgbClr val="CC7832"/>
                </a:solidFill>
                <a:effectLst/>
              </a:rPr>
              <a:t>;</a:t>
            </a:r>
            <a:endParaRPr lang="en-US" dirty="0">
              <a:solidFill>
                <a:srgbClr val="A9B7C6"/>
              </a:solidFill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9FAC669-A984-86B8-4186-DAF60C91F4E8}"/>
              </a:ext>
            </a:extLst>
          </p:cNvPr>
          <p:cNvSpPr/>
          <p:nvPr/>
        </p:nvSpPr>
        <p:spPr>
          <a:xfrm>
            <a:off x="4770028" y="5301208"/>
            <a:ext cx="2363911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5C92AB-3752-751E-7EAE-BFE2DD145581}"/>
              </a:ext>
            </a:extLst>
          </p:cNvPr>
          <p:cNvSpPr txBox="1"/>
          <p:nvPr/>
        </p:nvSpPr>
        <p:spPr>
          <a:xfrm>
            <a:off x="4888509" y="5476582"/>
            <a:ext cx="22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ClientHandler</a:t>
            </a:r>
            <a:r>
              <a:rPr lang="en-US" dirty="0">
                <a:effectLst/>
              </a:rPr>
              <a:t>(socket)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DB85922-76DC-00C2-8873-51597D4DF791}"/>
              </a:ext>
            </a:extLst>
          </p:cNvPr>
          <p:cNvSpPr/>
          <p:nvPr/>
        </p:nvSpPr>
        <p:spPr>
          <a:xfrm>
            <a:off x="7689088" y="5301208"/>
            <a:ext cx="2363911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208ADA-907C-F2B7-52FE-453934A75034}"/>
              </a:ext>
            </a:extLst>
          </p:cNvPr>
          <p:cNvSpPr txBox="1"/>
          <p:nvPr/>
        </p:nvSpPr>
        <p:spPr>
          <a:xfrm>
            <a:off x="7807569" y="5476582"/>
            <a:ext cx="22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ClientHandler</a:t>
            </a:r>
            <a:r>
              <a:rPr lang="en-US" dirty="0">
                <a:effectLst/>
              </a:rPr>
              <a:t>(socket)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A950C6-C061-79A2-D9BB-8066CBD7CB02}"/>
              </a:ext>
            </a:extLst>
          </p:cNvPr>
          <p:cNvCxnSpPr>
            <a:cxnSpLocks/>
            <a:stCxn id="6" idx="2"/>
            <a:endCxn id="2" idx="0"/>
          </p:cNvCxnSpPr>
          <p:nvPr/>
        </p:nvCxnSpPr>
        <p:spPr>
          <a:xfrm flipH="1">
            <a:off x="3020550" y="3789040"/>
            <a:ext cx="2931434" cy="1512168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CE2D1A-B9E3-C4FE-B680-EEFC50D55C91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5951984" y="3789040"/>
            <a:ext cx="0" cy="1512168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2D9A3F-D2FC-C071-666A-F1FBC0E94C23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>
            <a:off x="5951984" y="3789040"/>
            <a:ext cx="2919060" cy="1512168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E3979BF-905E-A2E8-0B73-D18E34ED5B0B}"/>
              </a:ext>
            </a:extLst>
          </p:cNvPr>
          <p:cNvSpPr txBox="1"/>
          <p:nvPr/>
        </p:nvSpPr>
        <p:spPr>
          <a:xfrm>
            <a:off x="1940430" y="5476582"/>
            <a:ext cx="22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ClientHandler</a:t>
            </a:r>
            <a:r>
              <a:rPr lang="en-US" dirty="0">
                <a:effectLst/>
              </a:rPr>
              <a:t>(socket)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419CA6-0BF6-4EDA-108B-42D3B1602561}"/>
              </a:ext>
            </a:extLst>
          </p:cNvPr>
          <p:cNvSpPr txBox="1"/>
          <p:nvPr/>
        </p:nvSpPr>
        <p:spPr>
          <a:xfrm>
            <a:off x="1935224" y="4802777"/>
            <a:ext cx="1263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Sub-Thread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3D0EBE-E0EA-71FD-E574-4EBD4820E3C4}"/>
              </a:ext>
            </a:extLst>
          </p:cNvPr>
          <p:cNvSpPr txBox="1"/>
          <p:nvPr/>
        </p:nvSpPr>
        <p:spPr>
          <a:xfrm>
            <a:off x="4652336" y="4802777"/>
            <a:ext cx="1263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Sub-Thread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6AD1D2-2D82-204B-7E36-339C10CF759B}"/>
              </a:ext>
            </a:extLst>
          </p:cNvPr>
          <p:cNvSpPr txBox="1"/>
          <p:nvPr/>
        </p:nvSpPr>
        <p:spPr>
          <a:xfrm>
            <a:off x="8592426" y="4807671"/>
            <a:ext cx="1263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Sub-Thread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2A979896-0ED8-87E8-99BD-0449C225B014}"/>
              </a:ext>
            </a:extLst>
          </p:cNvPr>
          <p:cNvCxnSpPr>
            <a:cxnSpLocks/>
            <a:stCxn id="6" idx="1"/>
            <a:endCxn id="6" idx="3"/>
          </p:cNvCxnSpPr>
          <p:nvPr/>
        </p:nvCxnSpPr>
        <p:spPr>
          <a:xfrm rot="10800000" flipH="1">
            <a:off x="4871864" y="3429000"/>
            <a:ext cx="2160240" cy="12700"/>
          </a:xfrm>
          <a:prstGeom prst="curvedConnector5">
            <a:avLst>
              <a:gd name="adj1" fmla="val -10582"/>
              <a:gd name="adj2" fmla="val -5958142"/>
              <a:gd name="adj3" fmla="val 1105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E71B79A-345F-E07C-0EDD-D63EE571DDE0}"/>
              </a:ext>
            </a:extLst>
          </p:cNvPr>
          <p:cNvSpPr txBox="1"/>
          <p:nvPr/>
        </p:nvSpPr>
        <p:spPr>
          <a:xfrm>
            <a:off x="4265826" y="4161092"/>
            <a:ext cx="3372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while(!</a:t>
            </a:r>
            <a:r>
              <a:rPr lang="en-US" dirty="0" err="1"/>
              <a:t>serverSocket.isClosed</a:t>
            </a:r>
            <a:r>
              <a:rPr lang="en-US" dirty="0"/>
              <a:t>())</a:t>
            </a:r>
            <a:endParaRPr lang="en-CN" dirty="0"/>
          </a:p>
        </p:txBody>
      </p:sp>
      <p:sp>
        <p:nvSpPr>
          <p:cNvPr id="40" name="标题 4">
            <a:extLst>
              <a:ext uri="{FF2B5EF4-FFF2-40B4-BE49-F238E27FC236}">
                <a16:creationId xmlns:a16="http://schemas.microsoft.com/office/drawing/2014/main" id="{B696CFDD-7DC1-6B6F-A26F-3848702B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28" y="51841"/>
            <a:ext cx="7884064" cy="83587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Structure of Project: Server</a:t>
            </a:r>
            <a:endParaRPr lang="zh-CN" sz="4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A93FED-B10F-F9C4-1436-5F70DFBAF398}"/>
              </a:ext>
            </a:extLst>
          </p:cNvPr>
          <p:cNvSpPr txBox="1"/>
          <p:nvPr/>
        </p:nvSpPr>
        <p:spPr>
          <a:xfrm>
            <a:off x="6178931" y="2580873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Main Process</a:t>
            </a:r>
          </a:p>
        </p:txBody>
      </p:sp>
    </p:spTree>
    <p:extLst>
      <p:ext uri="{BB962C8B-B14F-4D97-AF65-F5344CB8AC3E}">
        <p14:creationId xmlns:p14="http://schemas.microsoft.com/office/powerpoint/2010/main" val="407400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AFD7871-9A05-48F1-04E9-E2BB71813CCF}"/>
              </a:ext>
            </a:extLst>
          </p:cNvPr>
          <p:cNvSpPr/>
          <p:nvPr/>
        </p:nvSpPr>
        <p:spPr>
          <a:xfrm>
            <a:off x="2138689" y="1052736"/>
            <a:ext cx="2595602" cy="1008112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53389-35FA-BD6D-307A-B25AD1926E07}"/>
              </a:ext>
            </a:extLst>
          </p:cNvPr>
          <p:cNvSpPr txBox="1"/>
          <p:nvPr/>
        </p:nvSpPr>
        <p:spPr>
          <a:xfrm>
            <a:off x="2253786" y="1176404"/>
            <a:ext cx="248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2000" dirty="0"/>
              <a:t>Class</a:t>
            </a:r>
            <a:r>
              <a:rPr lang="zh-CN" altLang="en-US" sz="2000" dirty="0"/>
              <a:t> </a:t>
            </a:r>
            <a:r>
              <a:rPr lang="en-US" sz="2000" dirty="0" err="1"/>
              <a:t>ClientHandler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implements Runnable</a:t>
            </a:r>
            <a:endParaRPr lang="en-CN" sz="2000" dirty="0">
              <a:solidFill>
                <a:srgbClr val="C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835D416-5BA7-F189-4EAC-C002C01E4FB8}"/>
              </a:ext>
            </a:extLst>
          </p:cNvPr>
          <p:cNvSpPr/>
          <p:nvPr/>
        </p:nvSpPr>
        <p:spPr>
          <a:xfrm>
            <a:off x="2138689" y="2832231"/>
            <a:ext cx="2595602" cy="48967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FE5F95-DAFA-E650-2DF8-E6532BBA2C41}"/>
              </a:ext>
            </a:extLst>
          </p:cNvPr>
          <p:cNvSpPr txBox="1"/>
          <p:nvPr/>
        </p:nvSpPr>
        <p:spPr>
          <a:xfrm>
            <a:off x="3102289" y="415345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run()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39C8CE-A594-7DF5-8C26-8C9BB025A02C}"/>
              </a:ext>
            </a:extLst>
          </p:cNvPr>
          <p:cNvSpPr txBox="1"/>
          <p:nvPr/>
        </p:nvSpPr>
        <p:spPr>
          <a:xfrm>
            <a:off x="5040195" y="3745285"/>
            <a:ext cx="558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Inside the while loop: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Read Message from the client</a:t>
            </a:r>
            <a:r>
              <a:rPr lang="en-US" dirty="0"/>
              <a:t> that is being handled</a:t>
            </a:r>
            <a:r>
              <a:rPr lang="en-US" dirty="0">
                <a:effectLst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Broadcast the Message to all connected client with </a:t>
            </a:r>
            <a:r>
              <a:rPr lang="en-US" dirty="0" err="1">
                <a:solidFill>
                  <a:srgbClr val="0070C0"/>
                </a:solidFill>
                <a:effectLst/>
              </a:rPr>
              <a:t>broadcastMessage</a:t>
            </a:r>
            <a:r>
              <a:rPr lang="en-US" dirty="0">
                <a:solidFill>
                  <a:srgbClr val="0070C0"/>
                </a:solidFill>
                <a:effectLst/>
              </a:rPr>
              <a:t>().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383269-146C-27AA-6A86-4D3C96BA6F4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3436490" y="2060848"/>
            <a:ext cx="0" cy="771383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34883E1-169C-E26E-DF71-A84E537331DA}"/>
              </a:ext>
            </a:extLst>
          </p:cNvPr>
          <p:cNvSpPr/>
          <p:nvPr/>
        </p:nvSpPr>
        <p:spPr>
          <a:xfrm>
            <a:off x="2346938" y="4093288"/>
            <a:ext cx="2160240" cy="48967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E954EB-F399-847C-61AA-5CDA3E5D33F1}"/>
              </a:ext>
            </a:extLst>
          </p:cNvPr>
          <p:cNvSpPr txBox="1"/>
          <p:nvPr/>
        </p:nvSpPr>
        <p:spPr>
          <a:xfrm>
            <a:off x="2399791" y="5541689"/>
            <a:ext cx="20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effectLst/>
              </a:rPr>
              <a:t>broadcastMessage</a:t>
            </a:r>
            <a:r>
              <a:rPr lang="en-US" dirty="0">
                <a:solidFill>
                  <a:srgbClr val="0070C0"/>
                </a:solidFill>
                <a:effectLst/>
              </a:rPr>
              <a:t>()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3F5947-77D1-8D7B-7595-E5F15530FB99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 flipH="1">
            <a:off x="3427058" y="3321905"/>
            <a:ext cx="9432" cy="771383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439160E-EE1D-8AFE-2816-E245F63242B2}"/>
              </a:ext>
            </a:extLst>
          </p:cNvPr>
          <p:cNvSpPr txBox="1"/>
          <p:nvPr/>
        </p:nvSpPr>
        <p:spPr>
          <a:xfrm>
            <a:off x="4948414" y="5380672"/>
            <a:ext cx="6548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Create a for loop to scan over all the created </a:t>
            </a:r>
            <a:r>
              <a:rPr lang="en-US" sz="1800" dirty="0" err="1"/>
              <a:t>ClientHandlers</a:t>
            </a:r>
            <a:r>
              <a:rPr lang="en-US" sz="1800" dirty="0"/>
              <a:t> recorded in the public </a:t>
            </a:r>
            <a:r>
              <a:rPr lang="en-US" sz="1800" dirty="0" err="1">
                <a:solidFill>
                  <a:srgbClr val="C00000"/>
                </a:solidFill>
              </a:rPr>
              <a:t>ArrayList</a:t>
            </a:r>
            <a:r>
              <a:rPr lang="en-US" sz="1800" dirty="0">
                <a:solidFill>
                  <a:srgbClr val="C00000"/>
                </a:solidFill>
              </a:rPr>
              <a:t>&lt;</a:t>
            </a:r>
            <a:r>
              <a:rPr lang="en-US" sz="1800" dirty="0" err="1">
                <a:solidFill>
                  <a:srgbClr val="C00000"/>
                </a:solidFill>
              </a:rPr>
              <a:t>ClientHandler</a:t>
            </a:r>
            <a:r>
              <a:rPr lang="en-US" sz="1800" dirty="0">
                <a:solidFill>
                  <a:srgbClr val="C00000"/>
                </a:solidFill>
              </a:rPr>
              <a:t>&gt; </a:t>
            </a:r>
            <a:r>
              <a:rPr lang="en-US" sz="1800" dirty="0" err="1">
                <a:solidFill>
                  <a:srgbClr val="C00000"/>
                </a:solidFill>
              </a:rPr>
              <a:t>clientHandlers</a:t>
            </a:r>
            <a:r>
              <a:rPr lang="en-US" dirty="0">
                <a:effectLst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For each </a:t>
            </a:r>
            <a:r>
              <a:rPr lang="en-US" sz="1800" dirty="0" err="1"/>
              <a:t>ClientHandlers</a:t>
            </a:r>
            <a:r>
              <a:rPr lang="en-US" sz="1800" dirty="0"/>
              <a:t>, use its writer the write the message to its client.</a:t>
            </a:r>
            <a:endParaRPr lang="en-US" dirty="0">
              <a:effectLst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69929D4-5003-8F55-2188-291260870C9A}"/>
              </a:ext>
            </a:extLst>
          </p:cNvPr>
          <p:cNvSpPr/>
          <p:nvPr/>
        </p:nvSpPr>
        <p:spPr>
          <a:xfrm>
            <a:off x="2347621" y="5487351"/>
            <a:ext cx="2160240" cy="48967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C9587A-7890-2FA3-A00B-686A8FA15996}"/>
              </a:ext>
            </a:extLst>
          </p:cNvPr>
          <p:cNvSpPr txBox="1"/>
          <p:nvPr/>
        </p:nvSpPr>
        <p:spPr>
          <a:xfrm>
            <a:off x="2676891" y="2892402"/>
            <a:ext cx="151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Constructors()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5874C5-7083-1B2E-D333-8984C2843828}"/>
              </a:ext>
            </a:extLst>
          </p:cNvPr>
          <p:cNvSpPr txBox="1"/>
          <p:nvPr/>
        </p:nvSpPr>
        <p:spPr>
          <a:xfrm>
            <a:off x="4943872" y="2121576"/>
            <a:ext cx="5834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Initialize the reader and the writer.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Add this </a:t>
            </a:r>
            <a:r>
              <a:rPr lang="en-US" sz="1800" dirty="0" err="1"/>
              <a:t>ClientHandler</a:t>
            </a:r>
            <a:r>
              <a:rPr lang="en-US" sz="1800" dirty="0"/>
              <a:t> to the public </a:t>
            </a:r>
            <a:r>
              <a:rPr lang="en-US" sz="1800" dirty="0" err="1">
                <a:solidFill>
                  <a:srgbClr val="C00000"/>
                </a:solidFill>
              </a:rPr>
              <a:t>ArrayList</a:t>
            </a:r>
            <a:r>
              <a:rPr lang="en-US" sz="1800" dirty="0">
                <a:solidFill>
                  <a:srgbClr val="C00000"/>
                </a:solidFill>
              </a:rPr>
              <a:t>&lt;</a:t>
            </a:r>
            <a:r>
              <a:rPr lang="en-US" sz="1800" dirty="0" err="1">
                <a:solidFill>
                  <a:srgbClr val="C00000"/>
                </a:solidFill>
              </a:rPr>
              <a:t>ClientHandler</a:t>
            </a:r>
            <a:r>
              <a:rPr lang="en-US" sz="1800" dirty="0">
                <a:solidFill>
                  <a:srgbClr val="C00000"/>
                </a:solidFill>
              </a:rPr>
              <a:t>&gt; </a:t>
            </a:r>
            <a:r>
              <a:rPr lang="en-US" sz="1800" dirty="0" err="1">
                <a:solidFill>
                  <a:srgbClr val="C00000"/>
                </a:solidFill>
              </a:rPr>
              <a:t>clientHandlers</a:t>
            </a:r>
            <a:r>
              <a:rPr lang="en-US" sz="1800" dirty="0">
                <a:solidFill>
                  <a:srgbClr val="C00000"/>
                </a:solidFill>
              </a:rPr>
              <a:t>.</a:t>
            </a:r>
            <a:endParaRPr lang="en-US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Broadcast the Message to all connected client</a:t>
            </a:r>
            <a:r>
              <a:rPr lang="en-US" dirty="0"/>
              <a:t> </a:t>
            </a:r>
            <a:endParaRPr lang="en-US" dirty="0">
              <a:effectLst/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D82B6AEF-74F5-8CE6-7F83-1E707754DDEF}"/>
              </a:ext>
            </a:extLst>
          </p:cNvPr>
          <p:cNvCxnSpPr>
            <a:cxnSpLocks/>
            <a:stCxn id="16" idx="1"/>
            <a:endCxn id="16" idx="3"/>
          </p:cNvCxnSpPr>
          <p:nvPr/>
        </p:nvCxnSpPr>
        <p:spPr>
          <a:xfrm rot="10800000" flipH="1">
            <a:off x="2346938" y="4338125"/>
            <a:ext cx="2160240" cy="12700"/>
          </a:xfrm>
          <a:prstGeom prst="curvedConnector5">
            <a:avLst>
              <a:gd name="adj1" fmla="val -18367"/>
              <a:gd name="adj2" fmla="val -19279039"/>
              <a:gd name="adj3" fmla="val 120313"/>
            </a:avLst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67AB463-5373-CB5B-CF78-01167FED45A0}"/>
              </a:ext>
            </a:extLst>
          </p:cNvPr>
          <p:cNvSpPr txBox="1"/>
          <p:nvPr/>
        </p:nvSpPr>
        <p:spPr>
          <a:xfrm>
            <a:off x="2108480" y="4767628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dirty="0"/>
              <a:t>while(socket.isConnected())</a:t>
            </a:r>
          </a:p>
        </p:txBody>
      </p:sp>
      <p:sp>
        <p:nvSpPr>
          <p:cNvPr id="47" name="标题 4">
            <a:extLst>
              <a:ext uri="{FF2B5EF4-FFF2-40B4-BE49-F238E27FC236}">
                <a16:creationId xmlns:a16="http://schemas.microsoft.com/office/drawing/2014/main" id="{9DC01F5B-6BA9-B129-29AE-C6101DDA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2" y="57066"/>
            <a:ext cx="9048623" cy="83587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Structure of Project: </a:t>
            </a:r>
            <a:r>
              <a:rPr lang="en-US" altLang="zh-CN" sz="4000" dirty="0" err="1"/>
              <a:t>ClientHandler</a:t>
            </a:r>
            <a:endParaRPr lang="zh-CN" sz="4000" dirty="0"/>
          </a:p>
        </p:txBody>
      </p:sp>
    </p:spTree>
    <p:extLst>
      <p:ext uri="{BB962C8B-B14F-4D97-AF65-F5344CB8AC3E}">
        <p14:creationId xmlns:p14="http://schemas.microsoft.com/office/powerpoint/2010/main" val="128811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Sample Output</a:t>
            </a:r>
            <a:endParaRPr lang="zh-CN" sz="40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524C518-EE2B-B5C1-A3F1-AA5ACD8B2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28" y="1196752"/>
            <a:ext cx="4838700" cy="2318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0952D7E-EC2A-B189-5EC4-8096DA3BE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28" y="4057228"/>
            <a:ext cx="4838700" cy="23241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9BF166E-61AE-BFAD-964D-F23D8015C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242" y="1196751"/>
            <a:ext cx="4866604" cy="231834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89453F6-7CD6-546F-37C5-61584AB8F8BF}"/>
              </a:ext>
            </a:extLst>
          </p:cNvPr>
          <p:cNvSpPr txBox="1"/>
          <p:nvPr/>
        </p:nvSpPr>
        <p:spPr>
          <a:xfrm>
            <a:off x="6628974" y="4005064"/>
            <a:ext cx="4856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600" dirty="0"/>
              <a:t>First, run the server.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600" dirty="0"/>
              <a:t>Then input Alice, Bob, and Carol to three clients,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260581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Sample Output</a:t>
            </a:r>
            <a:endParaRPr lang="zh-CN" sz="40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89453F6-7CD6-546F-37C5-61584AB8F8BF}"/>
              </a:ext>
            </a:extLst>
          </p:cNvPr>
          <p:cNvSpPr txBox="1"/>
          <p:nvPr/>
        </p:nvSpPr>
        <p:spPr>
          <a:xfrm>
            <a:off x="6628974" y="4005064"/>
            <a:ext cx="4856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600" dirty="0"/>
              <a:t>Upper-left: outputs of the server.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600" dirty="0"/>
              <a:t>Lower-left and upper-right: outputs of the clients.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ED89B4-A6FB-0FC4-165F-C6764DED4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28" y="1196751"/>
            <a:ext cx="4838700" cy="23434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115831F-E33D-B9DF-47CF-69854F0C1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28" y="4112016"/>
            <a:ext cx="4838699" cy="22693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C5F0A01-9C2C-9459-31E7-B0FF98C3F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975" y="1196751"/>
            <a:ext cx="4838698" cy="220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5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Sample Output</a:t>
            </a:r>
            <a:endParaRPr lang="zh-CN" sz="40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89453F6-7CD6-546F-37C5-61584AB8F8BF}"/>
              </a:ext>
            </a:extLst>
          </p:cNvPr>
          <p:cNvSpPr txBox="1"/>
          <p:nvPr/>
        </p:nvSpPr>
        <p:spPr>
          <a:xfrm>
            <a:off x="6628974" y="4005064"/>
            <a:ext cx="4856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Upper-left: Alice sends messages.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Lower-left: Bob receives messages from Alice.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Upper-right: Carol’s view when Alice logs out.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39A13E-D7BD-7800-B7D3-08CB8AC35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27" y="1196751"/>
            <a:ext cx="4827616" cy="22010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4AA0B12-0941-F8B0-F891-028677FB7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28" y="4253904"/>
            <a:ext cx="4827616" cy="21274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ED33F00-867B-A51B-057A-DEB08406B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974" y="1196752"/>
            <a:ext cx="4856872" cy="225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2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Subtitle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sz="2800" b="1"/>
              <a:t>林天麟 教授</a:t>
            </a:r>
            <a:endParaRPr lang="en-US" sz="2800" b="1"/>
          </a:p>
          <a:p>
            <a:r>
              <a:rPr lang="zh-CN"/>
              <a:t>香港中文大学（深圳）</a:t>
            </a:r>
            <a:endParaRPr lang="en-US"/>
          </a:p>
          <a:p>
            <a:r>
              <a:rPr lang="zh-CN"/>
              <a:t>机器人与</a:t>
            </a:r>
            <a:r>
              <a:rPr lang="zh-TW"/>
              <a:t>人工智能实验室</a:t>
            </a:r>
            <a:endParaRPr lang="en-US"/>
          </a:p>
          <a:p>
            <a:r>
              <a:rPr lang="en-US"/>
              <a:t>WeChat: tinlunlam</a:t>
            </a:r>
            <a:endParaRPr lang="zh-CN"/>
          </a:p>
        </p:txBody>
      </p:sp>
      <p:sp>
        <p:nvSpPr>
          <p:cNvPr id="1048584" name="AutoShape 2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/>
          <a:lstStyle/>
          <a:p>
            <a:endParaRPr lang="en-US"/>
          </a:p>
        </p:txBody>
      </p:sp>
      <p:pic>
        <p:nvPicPr>
          <p:cNvPr id="209715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44399" cy="6858000"/>
          </a:xfrm>
          <a:prstGeom prst="rect">
            <a:avLst/>
          </a:prstGeom>
          <a:noFill/>
        </p:spPr>
      </p:pic>
      <p:sp>
        <p:nvSpPr>
          <p:cNvPr id="1048585" name="Title 18"/>
          <p:cNvSpPr>
            <a:spLocks noGrp="1"/>
          </p:cNvSpPr>
          <p:nvPr>
            <p:ph type="title"/>
          </p:nvPr>
        </p:nvSpPr>
        <p:spPr>
          <a:xfrm>
            <a:off x="3552037" y="2894570"/>
            <a:ext cx="5087926" cy="1783234"/>
          </a:xfrm>
        </p:spPr>
        <p:txBody>
          <a:bodyPr/>
          <a:lstStyle/>
          <a:p>
            <a:pPr algn="ctr"/>
            <a:r>
              <a:rPr lang="en-US" sz="6000"/>
              <a:t>T</a:t>
            </a:r>
            <a:r>
              <a:rPr lang="en-US" sz="4800"/>
              <a:t>HANK </a:t>
            </a:r>
            <a:r>
              <a:rPr lang="en-US" sz="6000"/>
              <a:t>Y</a:t>
            </a:r>
            <a:r>
              <a:rPr lang="en-US" sz="4800"/>
              <a:t>OU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fe9a046-a2a9-43bc-a645-b850c7246860"/>
  <p:tag name="COMMONDATA" val="eyJoZGlkIjoiZTA3OWNmMjM5Yzk3NTBiMmZkZTUxNTExMWY5ZTUxMG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6368</TotalTime>
  <Words>361</Words>
  <Application>Microsoft Macintosh PowerPoint</Application>
  <PresentationFormat>Widescreen</PresentationFormat>
  <Paragraphs>71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楷体</vt:lpstr>
      <vt:lpstr>微软雅黑</vt:lpstr>
      <vt:lpstr>Arial</vt:lpstr>
      <vt:lpstr>Calibri</vt:lpstr>
      <vt:lpstr>Calibri Light</vt:lpstr>
      <vt:lpstr>Wingdings</vt:lpstr>
      <vt:lpstr>Office 主题​​</vt:lpstr>
      <vt:lpstr>CSC1004 Tutorial 2 Zhihan Ning</vt:lpstr>
      <vt:lpstr>Framework of Project #1</vt:lpstr>
      <vt:lpstr>Structure of Project: Client</vt:lpstr>
      <vt:lpstr>Structure of Project: Server</vt:lpstr>
      <vt:lpstr>Structure of Project: ClientHandler</vt:lpstr>
      <vt:lpstr>Sample Output</vt:lpstr>
      <vt:lpstr>Sample Output</vt:lpstr>
      <vt:lpstr>Sample Output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脉象组近期工作 20310917</dc:title>
  <dc:creator>TEL-AN00a</dc:creator>
  <cp:lastModifiedBy>Prof. LIU Guiliang (SDS)</cp:lastModifiedBy>
  <cp:revision>414</cp:revision>
  <dcterms:created xsi:type="dcterms:W3CDTF">2021-09-16T09:09:00Z</dcterms:created>
  <dcterms:modified xsi:type="dcterms:W3CDTF">2024-02-02T05:38:52Z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DEF2CC9F1FF44862A3C220416D675C3E</vt:lpwstr>
  </property>
  <property fmtid="{D5CDD505-2E9C-101B-9397-08002B2CF9AE}" pid="3" name="KSOProductBuildVer">
    <vt:lpwstr>2052-11.1.0.13703</vt:lpwstr>
  </property>
</Properties>
</file>